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9" r:id="rId4"/>
    <p:sldId id="261" r:id="rId5"/>
    <p:sldId id="263" r:id="rId6"/>
    <p:sldId id="265" r:id="rId7"/>
    <p:sldId id="266" r:id="rId8"/>
    <p:sldId id="267" r:id="rId9"/>
    <p:sldId id="268" r:id="rId10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5D9"/>
    <a:srgbClr val="470D5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222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8FA14-18AF-4CA5-8D1B-546FD78C9F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F0A92-D4F7-4575-9538-53D921B2B32C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Социально-коммуникативное </a:t>
          </a:r>
        </a:p>
        <a:p>
          <a:r>
            <a:rPr lang="ru-RU" sz="2000" dirty="0" smtClean="0">
              <a:solidFill>
                <a:srgbClr val="002060"/>
              </a:solidFill>
            </a:rPr>
            <a:t>развитие</a:t>
          </a:r>
          <a:endParaRPr lang="ru-RU" sz="2000" dirty="0">
            <a:solidFill>
              <a:srgbClr val="002060"/>
            </a:solidFill>
          </a:endParaRPr>
        </a:p>
      </dgm:t>
    </dgm:pt>
    <dgm:pt modelId="{162A075E-81A4-43F3-995E-D5FA9A4672CE}" type="parTrans" cxnId="{DCC571EE-69BD-47CF-A8ED-73672CE36FEA}">
      <dgm:prSet/>
      <dgm:spPr/>
      <dgm:t>
        <a:bodyPr/>
        <a:lstStyle/>
        <a:p>
          <a:endParaRPr lang="ru-RU"/>
        </a:p>
      </dgm:t>
    </dgm:pt>
    <dgm:pt modelId="{944D6EB4-05E4-4DEB-B052-F8CF1DEC58AC}" type="sibTrans" cxnId="{DCC571EE-69BD-47CF-A8ED-73672CE36FEA}">
      <dgm:prSet/>
      <dgm:spPr/>
      <dgm:t>
        <a:bodyPr/>
        <a:lstStyle/>
        <a:p>
          <a:endParaRPr lang="ru-RU"/>
        </a:p>
      </dgm:t>
    </dgm:pt>
    <dgm:pt modelId="{0D0969FF-71A0-4FD4-B6E8-0110A55AF54D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Познавательное развитие</a:t>
          </a:r>
          <a:endParaRPr lang="ru-RU" sz="2000" dirty="0">
            <a:solidFill>
              <a:srgbClr val="002060"/>
            </a:solidFill>
          </a:endParaRPr>
        </a:p>
      </dgm:t>
    </dgm:pt>
    <dgm:pt modelId="{7C367D1F-443F-4CB6-83AC-52811A123581}" type="parTrans" cxnId="{CBDDECBB-2EC5-4437-863E-EF0ECD5C287F}">
      <dgm:prSet/>
      <dgm:spPr/>
      <dgm:t>
        <a:bodyPr/>
        <a:lstStyle/>
        <a:p>
          <a:endParaRPr lang="ru-RU"/>
        </a:p>
      </dgm:t>
    </dgm:pt>
    <dgm:pt modelId="{E3D90510-B443-42F3-9CE6-E3122C74A567}" type="sibTrans" cxnId="{CBDDECBB-2EC5-4437-863E-EF0ECD5C287F}">
      <dgm:prSet/>
      <dgm:spPr/>
      <dgm:t>
        <a:bodyPr/>
        <a:lstStyle/>
        <a:p>
          <a:endParaRPr lang="ru-RU"/>
        </a:p>
      </dgm:t>
    </dgm:pt>
    <dgm:pt modelId="{0E4AB0F1-5DA0-48CC-9B65-3B4D9147916C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Художественно – эстетическое</a:t>
          </a:r>
        </a:p>
        <a:p>
          <a:r>
            <a:rPr lang="ru-RU" sz="2000" dirty="0" smtClean="0">
              <a:solidFill>
                <a:srgbClr val="002060"/>
              </a:solidFill>
            </a:rPr>
            <a:t> развитие</a:t>
          </a:r>
          <a:endParaRPr lang="ru-RU" sz="2000" dirty="0">
            <a:solidFill>
              <a:srgbClr val="002060"/>
            </a:solidFill>
          </a:endParaRPr>
        </a:p>
      </dgm:t>
    </dgm:pt>
    <dgm:pt modelId="{C54FC78B-A07D-412E-AC0E-5ECBBA7CC1CE}" type="parTrans" cxnId="{5E4D4A91-9627-48CA-8838-96389A5C6421}">
      <dgm:prSet/>
      <dgm:spPr/>
      <dgm:t>
        <a:bodyPr/>
        <a:lstStyle/>
        <a:p>
          <a:endParaRPr lang="ru-RU"/>
        </a:p>
      </dgm:t>
    </dgm:pt>
    <dgm:pt modelId="{8F7E01CC-1D5F-46F6-ABBD-EA12A448759E}" type="sibTrans" cxnId="{5E4D4A91-9627-48CA-8838-96389A5C6421}">
      <dgm:prSet/>
      <dgm:spPr/>
      <dgm:t>
        <a:bodyPr/>
        <a:lstStyle/>
        <a:p>
          <a:endParaRPr lang="ru-RU"/>
        </a:p>
      </dgm:t>
    </dgm:pt>
    <dgm:pt modelId="{9E9719EA-141C-4654-B151-608E96C5FF22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Речевое развитие</a:t>
          </a:r>
          <a:endParaRPr lang="ru-RU" sz="2000" dirty="0">
            <a:solidFill>
              <a:srgbClr val="002060"/>
            </a:solidFill>
          </a:endParaRPr>
        </a:p>
      </dgm:t>
    </dgm:pt>
    <dgm:pt modelId="{2A961E84-2DCC-4F2F-BEE6-3618ED07E030}" type="parTrans" cxnId="{1BEE8199-0DF7-4199-A08B-BF17D4D90B3A}">
      <dgm:prSet/>
      <dgm:spPr/>
      <dgm:t>
        <a:bodyPr/>
        <a:lstStyle/>
        <a:p>
          <a:endParaRPr lang="ru-RU"/>
        </a:p>
      </dgm:t>
    </dgm:pt>
    <dgm:pt modelId="{6D8B76B9-1160-46D7-B6DA-155E889DD808}" type="sibTrans" cxnId="{1BEE8199-0DF7-4199-A08B-BF17D4D90B3A}">
      <dgm:prSet/>
      <dgm:spPr/>
      <dgm:t>
        <a:bodyPr/>
        <a:lstStyle/>
        <a:p>
          <a:endParaRPr lang="ru-RU"/>
        </a:p>
      </dgm:t>
    </dgm:pt>
    <dgm:pt modelId="{7B3534A4-CBF3-4AC9-BB41-E6678D43C7BF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Физическое развитие</a:t>
          </a:r>
          <a:endParaRPr lang="ru-RU" sz="2000" dirty="0">
            <a:solidFill>
              <a:srgbClr val="002060"/>
            </a:solidFill>
          </a:endParaRPr>
        </a:p>
      </dgm:t>
    </dgm:pt>
    <dgm:pt modelId="{F122B21B-2F42-4E13-9CC5-EE8414F8E190}" type="parTrans" cxnId="{2DA3C010-C21C-46C6-A565-9D771D074DB2}">
      <dgm:prSet/>
      <dgm:spPr/>
      <dgm:t>
        <a:bodyPr/>
        <a:lstStyle/>
        <a:p>
          <a:endParaRPr lang="ru-RU"/>
        </a:p>
      </dgm:t>
    </dgm:pt>
    <dgm:pt modelId="{65D4D8A6-3ACC-4649-88AD-708C4AC9D490}" type="sibTrans" cxnId="{2DA3C010-C21C-46C6-A565-9D771D074DB2}">
      <dgm:prSet/>
      <dgm:spPr/>
      <dgm:t>
        <a:bodyPr/>
        <a:lstStyle/>
        <a:p>
          <a:endParaRPr lang="ru-RU"/>
        </a:p>
      </dgm:t>
    </dgm:pt>
    <dgm:pt modelId="{2279C46E-0983-458A-AACB-EDD545278C70}" type="pres">
      <dgm:prSet presAssocID="{CA88FA14-18AF-4CA5-8D1B-546FD78C9F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268BB-30E9-4FDB-9BC4-CF6377BDE96D}" type="pres">
      <dgm:prSet presAssocID="{792F0A92-D4F7-4575-9538-53D921B2B32C}" presName="node" presStyleLbl="node1" presStyleIdx="0" presStyleCnt="5" custScaleX="45324" custScaleY="60731" custLinFactNeighborX="-40452" custLinFactNeighborY="17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6714B-744F-42EF-AE87-420B8A18095F}" type="pres">
      <dgm:prSet presAssocID="{944D6EB4-05E4-4DEB-B052-F8CF1DEC58AC}" presName="sibTrans" presStyleCnt="0"/>
      <dgm:spPr/>
      <dgm:t>
        <a:bodyPr/>
        <a:lstStyle/>
        <a:p>
          <a:endParaRPr lang="ru-RU"/>
        </a:p>
      </dgm:t>
    </dgm:pt>
    <dgm:pt modelId="{16F6C9E7-D92F-4AEF-A23E-8E4CAAC620B2}" type="pres">
      <dgm:prSet presAssocID="{0D0969FF-71A0-4FD4-B6E8-0110A55AF54D}" presName="node" presStyleLbl="node1" presStyleIdx="1" presStyleCnt="5" custScaleX="44734" custScaleY="51165" custLinFactNeighborX="37394" custLinFactNeighborY="3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95E0-6AC2-43C8-94ED-6465F63942C9}" type="pres">
      <dgm:prSet presAssocID="{E3D90510-B443-42F3-9CE6-E3122C74A567}" presName="sibTrans" presStyleCnt="0"/>
      <dgm:spPr/>
      <dgm:t>
        <a:bodyPr/>
        <a:lstStyle/>
        <a:p>
          <a:endParaRPr lang="ru-RU"/>
        </a:p>
      </dgm:t>
    </dgm:pt>
    <dgm:pt modelId="{9FFD99E2-503E-4733-AE43-0355EC97A4DC}" type="pres">
      <dgm:prSet presAssocID="{0E4AB0F1-5DA0-48CC-9B65-3B4D9147916C}" presName="node" presStyleLbl="node1" presStyleIdx="2" presStyleCnt="5" custScaleX="63388" custScaleY="44817" custLinFactNeighborX="-28817" custLinFactNeighborY="3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4F61-7961-4E34-995A-1F73C25A0ABA}" type="pres">
      <dgm:prSet presAssocID="{8F7E01CC-1D5F-46F6-ABBD-EA12A448759E}" presName="sibTrans" presStyleCnt="0"/>
      <dgm:spPr/>
      <dgm:t>
        <a:bodyPr/>
        <a:lstStyle/>
        <a:p>
          <a:endParaRPr lang="ru-RU"/>
        </a:p>
      </dgm:t>
    </dgm:pt>
    <dgm:pt modelId="{7309BC77-29D6-47F6-B39F-0ABC0DB04B89}" type="pres">
      <dgm:prSet presAssocID="{9E9719EA-141C-4654-B151-608E96C5FF22}" presName="node" presStyleLbl="node1" presStyleIdx="3" presStyleCnt="5" custScaleX="38163" custScaleY="65473" custLinFactX="2570" custLinFactNeighborX="100000" custLinFactNeighborY="4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8B50D-FCCD-4640-ADBB-24E5CB60FC8A}" type="pres">
      <dgm:prSet presAssocID="{6D8B76B9-1160-46D7-B6DA-155E889DD808}" presName="sibTrans" presStyleCnt="0"/>
      <dgm:spPr/>
      <dgm:t>
        <a:bodyPr/>
        <a:lstStyle/>
        <a:p>
          <a:endParaRPr lang="ru-RU"/>
        </a:p>
      </dgm:t>
    </dgm:pt>
    <dgm:pt modelId="{19D8E0CB-85E7-4055-B165-ECC120CF443A}" type="pres">
      <dgm:prSet presAssocID="{7B3534A4-CBF3-4AC9-BB41-E6678D43C7BF}" presName="node" presStyleLbl="node1" presStyleIdx="4" presStyleCnt="5" custScaleX="47087" custScaleY="51475" custLinFactNeighborX="-854" custLinFactNeighborY="-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9202A-DA69-4CA3-848D-23D043E9E993}" type="presOf" srcId="{7B3534A4-CBF3-4AC9-BB41-E6678D43C7BF}" destId="{19D8E0CB-85E7-4055-B165-ECC120CF443A}" srcOrd="0" destOrd="0" presId="urn:microsoft.com/office/officeart/2005/8/layout/default"/>
    <dgm:cxn modelId="{1BEE8199-0DF7-4199-A08B-BF17D4D90B3A}" srcId="{CA88FA14-18AF-4CA5-8D1B-546FD78C9F3C}" destId="{9E9719EA-141C-4654-B151-608E96C5FF22}" srcOrd="3" destOrd="0" parTransId="{2A961E84-2DCC-4F2F-BEE6-3618ED07E030}" sibTransId="{6D8B76B9-1160-46D7-B6DA-155E889DD808}"/>
    <dgm:cxn modelId="{2DA3C010-C21C-46C6-A565-9D771D074DB2}" srcId="{CA88FA14-18AF-4CA5-8D1B-546FD78C9F3C}" destId="{7B3534A4-CBF3-4AC9-BB41-E6678D43C7BF}" srcOrd="4" destOrd="0" parTransId="{F122B21B-2F42-4E13-9CC5-EE8414F8E190}" sibTransId="{65D4D8A6-3ACC-4649-88AD-708C4AC9D490}"/>
    <dgm:cxn modelId="{2EB37250-28E0-4C29-9672-2A8C5337C324}" type="presOf" srcId="{792F0A92-D4F7-4575-9538-53D921B2B32C}" destId="{98C268BB-30E9-4FDB-9BC4-CF6377BDE96D}" srcOrd="0" destOrd="0" presId="urn:microsoft.com/office/officeart/2005/8/layout/default"/>
    <dgm:cxn modelId="{DCC571EE-69BD-47CF-A8ED-73672CE36FEA}" srcId="{CA88FA14-18AF-4CA5-8D1B-546FD78C9F3C}" destId="{792F0A92-D4F7-4575-9538-53D921B2B32C}" srcOrd="0" destOrd="0" parTransId="{162A075E-81A4-43F3-995E-D5FA9A4672CE}" sibTransId="{944D6EB4-05E4-4DEB-B052-F8CF1DEC58AC}"/>
    <dgm:cxn modelId="{5E4D4A91-9627-48CA-8838-96389A5C6421}" srcId="{CA88FA14-18AF-4CA5-8D1B-546FD78C9F3C}" destId="{0E4AB0F1-5DA0-48CC-9B65-3B4D9147916C}" srcOrd="2" destOrd="0" parTransId="{C54FC78B-A07D-412E-AC0E-5ECBBA7CC1CE}" sibTransId="{8F7E01CC-1D5F-46F6-ABBD-EA12A448759E}"/>
    <dgm:cxn modelId="{D4237038-6B56-47B7-BE05-FA61D1259361}" type="presOf" srcId="{0D0969FF-71A0-4FD4-B6E8-0110A55AF54D}" destId="{16F6C9E7-D92F-4AEF-A23E-8E4CAAC620B2}" srcOrd="0" destOrd="0" presId="urn:microsoft.com/office/officeart/2005/8/layout/default"/>
    <dgm:cxn modelId="{CBDDECBB-2EC5-4437-863E-EF0ECD5C287F}" srcId="{CA88FA14-18AF-4CA5-8D1B-546FD78C9F3C}" destId="{0D0969FF-71A0-4FD4-B6E8-0110A55AF54D}" srcOrd="1" destOrd="0" parTransId="{7C367D1F-443F-4CB6-83AC-52811A123581}" sibTransId="{E3D90510-B443-42F3-9CE6-E3122C74A567}"/>
    <dgm:cxn modelId="{0E70C066-088B-4958-AF76-36FA7DFA38B5}" type="presOf" srcId="{0E4AB0F1-5DA0-48CC-9B65-3B4D9147916C}" destId="{9FFD99E2-503E-4733-AE43-0355EC97A4DC}" srcOrd="0" destOrd="0" presId="urn:microsoft.com/office/officeart/2005/8/layout/default"/>
    <dgm:cxn modelId="{3B10DDEF-A308-49DB-B6B7-C17C4A870905}" type="presOf" srcId="{9E9719EA-141C-4654-B151-608E96C5FF22}" destId="{7309BC77-29D6-47F6-B39F-0ABC0DB04B89}" srcOrd="0" destOrd="0" presId="urn:microsoft.com/office/officeart/2005/8/layout/default"/>
    <dgm:cxn modelId="{6BB4929C-645E-4022-A5EB-74200EBB23C4}" type="presOf" srcId="{CA88FA14-18AF-4CA5-8D1B-546FD78C9F3C}" destId="{2279C46E-0983-458A-AACB-EDD545278C70}" srcOrd="0" destOrd="0" presId="urn:microsoft.com/office/officeart/2005/8/layout/default"/>
    <dgm:cxn modelId="{B91F1E3D-AE8B-49DC-A074-17367BBB2A28}" type="presParOf" srcId="{2279C46E-0983-458A-AACB-EDD545278C70}" destId="{98C268BB-30E9-4FDB-9BC4-CF6377BDE96D}" srcOrd="0" destOrd="0" presId="urn:microsoft.com/office/officeart/2005/8/layout/default"/>
    <dgm:cxn modelId="{F1ACC61F-CA5B-4015-A9F2-85A32A2D56F1}" type="presParOf" srcId="{2279C46E-0983-458A-AACB-EDD545278C70}" destId="{6616714B-744F-42EF-AE87-420B8A18095F}" srcOrd="1" destOrd="0" presId="urn:microsoft.com/office/officeart/2005/8/layout/default"/>
    <dgm:cxn modelId="{48E444AC-31E2-4F05-A8BD-615E8F388FC1}" type="presParOf" srcId="{2279C46E-0983-458A-AACB-EDD545278C70}" destId="{16F6C9E7-D92F-4AEF-A23E-8E4CAAC620B2}" srcOrd="2" destOrd="0" presId="urn:microsoft.com/office/officeart/2005/8/layout/default"/>
    <dgm:cxn modelId="{6ECEA074-F4E5-4CA4-8FCC-545F70890771}" type="presParOf" srcId="{2279C46E-0983-458A-AACB-EDD545278C70}" destId="{ACC895E0-6AC2-43C8-94ED-6465F63942C9}" srcOrd="3" destOrd="0" presId="urn:microsoft.com/office/officeart/2005/8/layout/default"/>
    <dgm:cxn modelId="{C3B96A01-E51F-4837-906D-E3270911A388}" type="presParOf" srcId="{2279C46E-0983-458A-AACB-EDD545278C70}" destId="{9FFD99E2-503E-4733-AE43-0355EC97A4DC}" srcOrd="4" destOrd="0" presId="urn:microsoft.com/office/officeart/2005/8/layout/default"/>
    <dgm:cxn modelId="{1344D834-68D1-4984-AC1F-06CC23C7176F}" type="presParOf" srcId="{2279C46E-0983-458A-AACB-EDD545278C70}" destId="{045A4F61-7961-4E34-995A-1F73C25A0ABA}" srcOrd="5" destOrd="0" presId="urn:microsoft.com/office/officeart/2005/8/layout/default"/>
    <dgm:cxn modelId="{ECC9EA08-4A5A-4CDD-B2FE-18B03CE1E632}" type="presParOf" srcId="{2279C46E-0983-458A-AACB-EDD545278C70}" destId="{7309BC77-29D6-47F6-B39F-0ABC0DB04B89}" srcOrd="6" destOrd="0" presId="urn:microsoft.com/office/officeart/2005/8/layout/default"/>
    <dgm:cxn modelId="{63BA4699-AB3B-41AE-BEA6-F26C4CE03AEB}" type="presParOf" srcId="{2279C46E-0983-458A-AACB-EDD545278C70}" destId="{0568B50D-FCCD-4640-ADBB-24E5CB60FC8A}" srcOrd="7" destOrd="0" presId="urn:microsoft.com/office/officeart/2005/8/layout/default"/>
    <dgm:cxn modelId="{950D747D-2FA1-4C2D-815D-C04095356DAC}" type="presParOf" srcId="{2279C46E-0983-458A-AACB-EDD545278C70}" destId="{19D8E0CB-85E7-4055-B165-ECC120CF443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268BB-30E9-4FDB-9BC4-CF6377BDE96D}">
      <dsp:nvSpPr>
        <dsp:cNvPr id="0" name=""/>
        <dsp:cNvSpPr/>
      </dsp:nvSpPr>
      <dsp:spPr>
        <a:xfrm>
          <a:off x="0" y="489261"/>
          <a:ext cx="2155485" cy="173292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Социально-коммуникативное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489261"/>
        <a:ext cx="2155485" cy="1732920"/>
      </dsp:txXfrm>
    </dsp:sp>
    <dsp:sp modelId="{16F6C9E7-D92F-4AEF-A23E-8E4CAAC620B2}">
      <dsp:nvSpPr>
        <dsp:cNvPr id="0" name=""/>
        <dsp:cNvSpPr/>
      </dsp:nvSpPr>
      <dsp:spPr>
        <a:xfrm>
          <a:off x="4044771" y="1278322"/>
          <a:ext cx="2127427" cy="145996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Познавательное развитие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044771" y="1278322"/>
        <a:ext cx="2127427" cy="1459960"/>
      </dsp:txXfrm>
    </dsp:sp>
    <dsp:sp modelId="{9FFD99E2-503E-4733-AE43-0355EC97A4DC}">
      <dsp:nvSpPr>
        <dsp:cNvPr id="0" name=""/>
        <dsp:cNvSpPr/>
      </dsp:nvSpPr>
      <dsp:spPr>
        <a:xfrm>
          <a:off x="0" y="3374704"/>
          <a:ext cx="3014560" cy="127882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Художественно – эстетическое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 развитие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3374704"/>
        <a:ext cx="3014560" cy="1278824"/>
      </dsp:txXfrm>
    </dsp:sp>
    <dsp:sp modelId="{7309BC77-29D6-47F6-B39F-0ABC0DB04B89}">
      <dsp:nvSpPr>
        <dsp:cNvPr id="0" name=""/>
        <dsp:cNvSpPr/>
      </dsp:nvSpPr>
      <dsp:spPr>
        <a:xfrm>
          <a:off x="4357270" y="3448066"/>
          <a:ext cx="1814928" cy="186823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Речевое развитие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357270" y="3448066"/>
        <a:ext cx="1814928" cy="1868230"/>
      </dsp:txXfrm>
    </dsp:sp>
    <dsp:sp modelId="{19D8E0CB-85E7-4055-B165-ECC120CF443A}">
      <dsp:nvSpPr>
        <dsp:cNvPr id="0" name=""/>
        <dsp:cNvSpPr/>
      </dsp:nvSpPr>
      <dsp:spPr>
        <a:xfrm>
          <a:off x="1925820" y="4396795"/>
          <a:ext cx="2239329" cy="146880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Физическое развитие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925820" y="4396795"/>
        <a:ext cx="2239329" cy="146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F000-3864-4C8D-8C72-E539A702FAC8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EC2C-6D9C-4A64-9A52-9069F2858A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64933"/>
            <a:ext cx="5829300" cy="161501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4978-E4C4-42C5-9055-02F560019FF2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826D1-9B55-4421-8A3B-9A3F10C3EFF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96FA-4C1A-478D-9DDB-5090A7C0B3D0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51749-8768-46CB-B25F-B188899982B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96DB-837D-4FD4-A742-2E579F3A7C7C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FAE7F-9A00-4822-B3B2-EEF6A6B95FA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DDA0-C97E-4D74-AD79-6CC1E2C9100A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9503B-F052-41F7-A23F-071B11C1DE9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452B-ADC0-4488-8A2E-88F546B5877C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5A039-239C-49B6-A40A-562F62F90C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F31B-2BBB-4FB6-B4A7-D84B9AB24C5F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226DD-5A81-48BF-957D-579B256F241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4997-238D-4E37-B963-40F349A8637C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42A2-AB3D-4991-9571-41B5A09CD1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0B8E-77F2-4516-8432-D4D733144290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A314E-C562-4A56-A68D-5C1FD0174C3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C065-DFCC-4D41-8E3D-4783E5D0DE2C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CA11A-DE64-40C9-A091-022B7EF5DDC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E591-DCD8-41DB-B9E5-DEBD9A0C00F1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3F468-719E-4C73-97F7-B032014BDCE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BE9C-503A-4C9B-8710-CE41051BFA96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D5604-DA25-41A2-9646-F389E9FFD4D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6834"/>
            <a:ext cx="5915025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434167"/>
            <a:ext cx="5915025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ED3401-5662-480C-8E02-BD6416AC4CE5}" type="datetimeFigureOut">
              <a:rPr lang="ru-RU"/>
              <a:pPr>
                <a:defRPr/>
              </a:pPr>
              <a:t>07.10.2015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08E8D"/>
                </a:solidFill>
              </a:defRPr>
            </a:lvl1pPr>
          </a:lstStyle>
          <a:p>
            <a:fld id="{E936057C-0852-4E37-89AE-E72A44CE4F1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об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280" y="4928626"/>
            <a:ext cx="3873260" cy="4215374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69343" y="500332"/>
            <a:ext cx="5434642" cy="507233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92075" algn="l"/>
              </a:tabLst>
            </a:pPr>
            <a:r>
              <a:rPr lang="ru-RU" altLang="ru-RU" sz="3600" dirty="0" smtClean="0">
                <a:solidFill>
                  <a:srgbClr val="FF0000"/>
                </a:solidFill>
              </a:rPr>
              <a:t>Краткая презентация </a:t>
            </a:r>
            <a:r>
              <a:rPr lang="ru-RU" altLang="ru-RU" sz="3600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altLang="ru-RU" sz="3600" dirty="0" smtClean="0">
                <a:solidFill>
                  <a:srgbClr val="FF0000"/>
                </a:solidFill>
              </a:rPr>
              <a:t>программы дошкольного образования 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>
                <a:solidFill>
                  <a:srgbClr val="7030A0"/>
                </a:solidFill>
              </a:rPr>
              <a:t>Муниципального дошкольного образовательного учреждения  </a:t>
            </a:r>
            <a:br>
              <a:rPr lang="ru-RU" altLang="ru-RU" sz="3200" dirty="0" smtClean="0">
                <a:solidFill>
                  <a:srgbClr val="7030A0"/>
                </a:solidFill>
              </a:rPr>
            </a:br>
            <a:r>
              <a:rPr lang="ru-RU" altLang="ru-RU" sz="3200" dirty="0" smtClean="0">
                <a:solidFill>
                  <a:srgbClr val="7030A0"/>
                </a:solidFill>
              </a:rPr>
              <a:t>«Детский сад №25»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141106" y="8306876"/>
            <a:ext cx="3055717" cy="49385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70C0"/>
                </a:solidFill>
              </a:rPr>
              <a:t>г.о. Шуя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034005"/>
            <a:ext cx="6858000" cy="8109995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		</a:t>
            </a:r>
            <a:endParaRPr lang="ru-RU" altLang="ru-RU" sz="1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3067" y="216062"/>
            <a:ext cx="6457943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		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Цель и задачи реализации Программы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Цель реализации образовательной программы </a:t>
            </a:r>
            <a:r>
              <a:rPr lang="ru-RU" sz="2400" dirty="0" smtClean="0">
                <a:solidFill>
                  <a:srgbClr val="002060"/>
                </a:solidFill>
              </a:rPr>
              <a:t>— создать каждому ребенку в детском саду возможность для развития способностей, широкого взаимодействия с миром, активного практикования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002060"/>
                </a:solidFill>
              </a:rPr>
              <a:t>		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 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реализации Программы: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укрепление физического и психического здоровья ребенка, формирование основ его двигательной и гигиенической культуры;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целостное развитие ребенка как субъекта посильных дошкольнику видов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обогащенное развитие ребенка, обеспечивающее единый процесс социализации-индивидуализации с учетом детских потребностей, возможностей и способностей;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034005"/>
            <a:ext cx="6858000" cy="8109995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		</a:t>
            </a:r>
            <a:endParaRPr lang="ru-RU" altLang="ru-RU" sz="1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3067" y="0"/>
            <a:ext cx="6467355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		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  реализации Программы:</a:t>
            </a:r>
          </a:p>
          <a:p>
            <a:pPr algn="ctr" eaLnBrk="1" hangingPunct="1"/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пробуждение творческой активности и воображения ребенка, желания включаться в творческую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органичное вхождение ребенка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приобщение ребенка к культуре своей страны и воспитание уважения к другим народам и культурам;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приобщение ребенка к красоте, добру.</a:t>
            </a:r>
            <a:endParaRPr lang="ru-RU" alt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871959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endParaRPr lang="ru-RU" altLang="ru-RU" b="1" dirty="0" smtClean="0"/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Образовательная программа разработана в соответствии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с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Федеральным законом от 29.12.2012г. №273 – ФЗ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«Об образовании в Российской Федерации»;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Федеральным государственным образовательным стандартом дошкольного образования (приказ Министерства  образования и науки РФ от 17.10.2013г. №1155 «Об утверждении федерального государственного образовательного стандарта дошкольного образования»);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Постановлением Главного государственного врача РФ от 15.05.2013г. №26 «Об утверждении </a:t>
            </a:r>
            <a:endParaRPr lang="ru-RU" altLang="ru-RU" sz="2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Сан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Пин</a:t>
            </a:r>
            <a:r>
              <a:rPr lang="ru-RU" altLang="ru-RU" sz="2400" dirty="0" smtClean="0">
                <a:solidFill>
                  <a:srgbClr val="002060"/>
                </a:solidFill>
              </a:rPr>
              <a:t> 2.4.1.3049 – 13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 «Санитарно – 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2239131_pasowanie_f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49" y="2126254"/>
            <a:ext cx="5609614" cy="4986324"/>
          </a:xfrm>
          <a:prstGeom prst="rect">
            <a:avLst/>
          </a:prstGeom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6858000" cy="862641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chemeClr val="accent4"/>
                </a:solidFill>
              </a:rPr>
              <a:t>Возрастные категории детей, на которые ориентирована Программа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4"/>
                </a:solidFill>
              </a:rPr>
              <a:t>участниками реализации программы  являются дети дошкольного возраста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от  1,6 до 2 лет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от 2 до 3 лет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от3 до 4 лет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от4 до 5 лет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 от 5 до 6 лет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chemeClr val="accent5"/>
                </a:solidFill>
              </a:rPr>
              <a:t>Дети в возрасте от 6 до 7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71821" y="2599981"/>
          <a:ext cx="6172199" cy="602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350" y="279096"/>
            <a:ext cx="5829300" cy="1042929"/>
          </a:xfrm>
        </p:spPr>
        <p:txBody>
          <a:bodyPr/>
          <a:lstStyle/>
          <a:p>
            <a:pPr lvl="0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Направления развития и образования детей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6607" y="1395470"/>
            <a:ext cx="6312665" cy="1131065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Образовательная деятельность осуществляется в соответствии с направлениями развития ребенка, представленными в пяти образовательных областях.</a:t>
            </a:r>
          </a:p>
          <a:p>
            <a:endParaRPr lang="ru-RU" dirty="0"/>
          </a:p>
        </p:txBody>
      </p:sp>
      <p:pic>
        <p:nvPicPr>
          <p:cNvPr id="3" name="Содержимое 2" descr="den-vospitatelya.jpg"/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2432649" y="2829447"/>
            <a:ext cx="2213612" cy="24440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8719595"/>
          </a:xfrm>
        </p:spPr>
        <p:txBody>
          <a:bodyPr/>
          <a:lstStyle/>
          <a:p>
            <a:pPr algn="ctr" eaLnBrk="1" hangingPunct="1"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470D53"/>
                </a:solidFill>
              </a:rPr>
              <a:t>Взаимодействие педагогического коллектива с семьями воспитанников</a:t>
            </a:r>
          </a:p>
          <a:p>
            <a:pPr algn="just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		</a:t>
            </a:r>
            <a:r>
              <a:rPr lang="ru-RU" altLang="ru-RU" sz="2400" dirty="0" smtClean="0">
                <a:solidFill>
                  <a:srgbClr val="7030A0"/>
                </a:solidFill>
              </a:rPr>
              <a:t>Главные задачи  взаимодействия с семьей – систематическое формирование осознанного </a:t>
            </a:r>
            <a:r>
              <a:rPr lang="ru-RU" altLang="ru-RU" sz="2400" dirty="0" err="1" smtClean="0">
                <a:solidFill>
                  <a:srgbClr val="7030A0"/>
                </a:solidFill>
              </a:rPr>
              <a:t>родительства</a:t>
            </a:r>
            <a:r>
              <a:rPr lang="ru-RU" altLang="ru-RU" sz="2400" dirty="0" smtClean="0">
                <a:solidFill>
                  <a:srgbClr val="7030A0"/>
                </a:solidFill>
              </a:rPr>
              <a:t>, родительской компетенции, максимальное вовлечение родителей в жизнь детского сада, содействие совместной деятельности родителей и детей.</a:t>
            </a:r>
          </a:p>
          <a:p>
            <a:pPr algn="ctr" eaLnBrk="1" hangingPunct="1">
              <a:buNone/>
            </a:pPr>
            <a:r>
              <a:rPr lang="ru-RU" altLang="ru-RU" sz="2400" dirty="0" smtClean="0">
                <a:solidFill>
                  <a:srgbClr val="470D53"/>
                </a:solidFill>
              </a:rPr>
              <a:t>Работа строится по 4 направлениям.</a:t>
            </a:r>
          </a:p>
        </p:txBody>
      </p:sp>
      <p:pic>
        <p:nvPicPr>
          <p:cNvPr id="3" name="Рисунок 2" descr="сем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075" y="3804493"/>
            <a:ext cx="3019246" cy="3216924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413133" y="3966073"/>
            <a:ext cx="1512065" cy="2041793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5758" y="4568328"/>
            <a:ext cx="13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Педагогический мониторинг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03173" y="6404472"/>
            <a:ext cx="1429439" cy="1954245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Педагогическая поддержка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965853" y="4024831"/>
            <a:ext cx="1644269" cy="190958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Педагогическое образование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080292" y="8269995"/>
            <a:ext cx="34289" cy="734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370942" y="6742323"/>
            <a:ext cx="1669055" cy="201241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Совместная деятельность педагогов и родителей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550" y="3222304"/>
            <a:ext cx="1599986" cy="2170440"/>
          </a:xfrm>
          <a:prstGeom prst="rect">
            <a:avLst/>
          </a:prstGeom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8719595"/>
          </a:xfrm>
        </p:spPr>
        <p:txBody>
          <a:bodyPr/>
          <a:lstStyle/>
          <a:p>
            <a:pPr algn="ctr" eaLnBrk="1" hangingPunct="1">
              <a:buNone/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Целевые ориентиры на этапе завершения дошкольного образования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обладает развитым воображением, которое реализуется в разных видах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 деятельности, и прежде всего в игре.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достаточно хорошо владеет устной речью, может выражать свои мысли и желания,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у ребенка складываются предпосылки грамотности.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У ребенка развита крупная и мелкая моторика; он подвижен, вынослив, владеет основными движениями.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Ребенок проявляет любознательность.</a:t>
            </a:r>
            <a:endParaRPr lang="ru-RU" altLang="ru-RU" sz="20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8719595"/>
          </a:xfrm>
        </p:spPr>
        <p:txBody>
          <a:bodyPr/>
          <a:lstStyle/>
          <a:p>
            <a:pPr algn="ctr" eaLnBrk="1" hangingPunct="1"/>
            <a:endParaRPr lang="ru-RU" altLang="ru-RU" dirty="0" smtClean="0"/>
          </a:p>
          <a:p>
            <a:pPr algn="ctr" eaLnBrk="1" hangingPunct="1"/>
            <a:endParaRPr lang="ru-RU" altLang="ru-RU" dirty="0" smtClean="0"/>
          </a:p>
          <a:p>
            <a:pPr algn="ctr" eaLnBrk="1" hangingPunct="1">
              <a:lnSpc>
                <a:spcPct val="150000"/>
              </a:lnSpc>
              <a:buNone/>
            </a:pP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Контактная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информация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155912,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г. Шуя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ул. М.Заботина ,д.2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Тел. 8 (49351) 4-40-52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Адрес  электронной почты: 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shuyamdou25@mail.ru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9302A"/>
      </a:dk1>
      <a:lt1>
        <a:srgbClr val="39302A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375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Краткая презентация образовательной программы дошкольного образования  Муниципального дошкольного образовательного учреждения   «Детский сад №25»</vt:lpstr>
      <vt:lpstr>Слайд 2</vt:lpstr>
      <vt:lpstr>Слайд 3</vt:lpstr>
      <vt:lpstr>Слайд 4</vt:lpstr>
      <vt:lpstr>Слайд 5</vt:lpstr>
      <vt:lpstr>  Направления развития и образования детей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Юля</cp:lastModifiedBy>
  <cp:revision>54</cp:revision>
  <dcterms:created xsi:type="dcterms:W3CDTF">2014-09-24T12:50:46Z</dcterms:created>
  <dcterms:modified xsi:type="dcterms:W3CDTF">2015-10-07T21:19:08Z</dcterms:modified>
</cp:coreProperties>
</file>